
<file path=[Content_Types].xml><?xml version="1.0" encoding="utf-8"?>
<Types xmlns="http://schemas.openxmlformats.org/package/2006/content-types">
  <Default Extension="bin" ContentType="application/vnd.ms-office.activeX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7" r:id="rId3"/>
    <p:sldId id="265" r:id="rId4"/>
    <p:sldId id="264" r:id="rId5"/>
    <p:sldId id="262" r:id="rId6"/>
    <p:sldId id="269" r:id="rId7"/>
    <p:sldId id="267" r:id="rId8"/>
    <p:sldId id="275" r:id="rId9"/>
    <p:sldId id="261" r:id="rId10"/>
    <p:sldId id="277" r:id="rId11"/>
    <p:sldId id="259" r:id="rId12"/>
    <p:sldId id="273" r:id="rId13"/>
    <p:sldId id="280" r:id="rId14"/>
    <p:sldId id="282" r:id="rId15"/>
    <p:sldId id="283" r:id="rId16"/>
    <p:sldId id="284" r:id="rId17"/>
    <p:sldId id="289" r:id="rId18"/>
    <p:sldId id="287" r:id="rId19"/>
    <p:sldId id="291" r:id="rId20"/>
    <p:sldId id="292" r:id="rId21"/>
    <p:sldId id="293" r:id="rId22"/>
    <p:sldId id="294" r:id="rId23"/>
    <p:sldId id="295" r:id="rId24"/>
    <p:sldId id="26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3884E657-23E7-41EB-8886-A9A0C877194E}">
          <p14:sldIdLst>
            <p14:sldId id="256"/>
            <p14:sldId id="257"/>
            <p14:sldId id="265"/>
            <p14:sldId id="264"/>
            <p14:sldId id="262"/>
            <p14:sldId id="269"/>
            <p14:sldId id="267"/>
            <p14:sldId id="275"/>
            <p14:sldId id="261"/>
            <p14:sldId id="277"/>
            <p14:sldId id="259"/>
            <p14:sldId id="273"/>
            <p14:sldId id="280"/>
            <p14:sldId id="282"/>
            <p14:sldId id="283"/>
            <p14:sldId id="284"/>
            <p14:sldId id="289"/>
            <p14:sldId id="287"/>
            <p14:sldId id="291"/>
            <p14:sldId id="292"/>
            <p14:sldId id="293"/>
            <p14:sldId id="294"/>
            <p14:sldId id="295"/>
            <p14:sldId id="26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image" Target="../media/image2.png"/><Relationship Id="rId4" Type="http://schemas.openxmlformats.org/officeDocument/2006/relationships/hyperlink" Target="http://www.landezine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7CdegHrf0rk" TargetMode="External"/><Relationship Id="rId3" Type="http://schemas.openxmlformats.org/officeDocument/2006/relationships/hyperlink" Target="https://www.amsterdamenco.nl/community/elger-blitz/" TargetMode="External"/><Relationship Id="rId7" Type="http://schemas.openxmlformats.org/officeDocument/2006/relationships/hyperlink" Target="http://www.gavlovsky.cz/" TargetMode="External"/><Relationship Id="rId2" Type="http://schemas.openxmlformats.org/officeDocument/2006/relationships/hyperlink" Target="http://www.flatspot.nl/2014/02/mark-van-der-eng-krijgt-op-47-jarige-leeftijd-zijn-eigen-skateboar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rve.nl/en/item/99" TargetMode="External"/><Relationship Id="rId5" Type="http://schemas.openxmlformats.org/officeDocument/2006/relationships/hyperlink" Target="http://goric.com/skater-schematics-elger-blitz-turned-hobby-worldwide-success/" TargetMode="External"/><Relationship Id="rId4" Type="http://schemas.openxmlformats.org/officeDocument/2006/relationships/hyperlink" Target="http://www.carve.nl/en/item/10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475" y="636972"/>
            <a:ext cx="9966960" cy="2926080"/>
          </a:xfrm>
        </p:spPr>
        <p:txBody>
          <a:bodyPr/>
          <a:lstStyle/>
          <a:p>
            <a:r>
              <a:rPr lang="cs-CZ" dirty="0" err="1" smtClean="0"/>
              <a:t>Carve</a:t>
            </a:r>
            <a:r>
              <a:rPr lang="cs-CZ" dirty="0" smtClean="0"/>
              <a:t> </a:t>
            </a:r>
            <a:r>
              <a:rPr lang="cs-CZ" dirty="0" err="1" smtClean="0"/>
              <a:t>ladscape</a:t>
            </a:r>
            <a:r>
              <a:rPr lang="cs-CZ" dirty="0" smtClean="0"/>
              <a:t> </a:t>
            </a:r>
            <a:r>
              <a:rPr lang="cs-CZ" dirty="0" err="1" smtClean="0"/>
              <a:t>architecture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75025" y="5183353"/>
            <a:ext cx="8767860" cy="1388165"/>
          </a:xfrm>
        </p:spPr>
        <p:txBody>
          <a:bodyPr/>
          <a:lstStyle/>
          <a:p>
            <a:pPr algn="l"/>
            <a:r>
              <a:rPr lang="cs-CZ" i="1" dirty="0" smtClean="0"/>
              <a:t>Hana Třešková</a:t>
            </a:r>
          </a:p>
          <a:p>
            <a:pPr algn="l"/>
            <a:r>
              <a:rPr lang="cs-CZ" i="1" dirty="0" smtClean="0"/>
              <a:t>Současná krajinná architektura, 2015/2016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891445" y="2257273"/>
            <a:ext cx="9966960" cy="2926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Lukáš </a:t>
            </a:r>
            <a:r>
              <a:rPr lang="cs-CZ" dirty="0" err="1" smtClean="0"/>
              <a:t>gavlovský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8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 Islands in the Amsterdam Forest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440" y="1660333"/>
            <a:ext cx="3601800" cy="24012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759351" y="1190771"/>
            <a:ext cx="1748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realization</a:t>
            </a:r>
            <a:r>
              <a:rPr lang="cs-CZ" dirty="0" smtClean="0"/>
              <a:t>: 2014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860" y="1669031"/>
            <a:ext cx="3601800" cy="2401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280" y="1669031"/>
            <a:ext cx="3601800" cy="2401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40" y="4152721"/>
            <a:ext cx="3601800" cy="2401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9860" y="4152721"/>
            <a:ext cx="3601800" cy="2401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280" y="4179159"/>
            <a:ext cx="360180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6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Oosterpark</a:t>
            </a:r>
            <a:r>
              <a:rPr lang="cs-CZ" dirty="0" smtClean="0"/>
              <a:t> - </a:t>
            </a:r>
            <a:r>
              <a:rPr lang="cs-CZ" dirty="0"/>
              <a:t>Amsterdam </a:t>
            </a:r>
            <a:r>
              <a:rPr lang="cs-CZ" dirty="0" err="1"/>
              <a:t>citypark</a:t>
            </a:r>
            <a:endParaRPr lang="cs-CZ" dirty="0"/>
          </a:p>
        </p:txBody>
      </p:sp>
      <p:pic>
        <p:nvPicPr>
          <p:cNvPr id="2050" name="Picture 2" descr="http://www.carve.nl/media/image/1292/sli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1" y="1802058"/>
            <a:ext cx="9872663" cy="219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arve.nl/media/image/1291/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61" y="4165695"/>
            <a:ext cx="9872663" cy="227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9026362" y="1162364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00"/>
                </a:solidFill>
                <a:latin typeface="Helvetica Neue"/>
              </a:rPr>
              <a:t>February</a:t>
            </a:r>
            <a:r>
              <a:rPr lang="cs-CZ" dirty="0">
                <a:solidFill>
                  <a:srgbClr val="000000"/>
                </a:solidFill>
                <a:latin typeface="Helvetica Neue"/>
              </a:rPr>
              <a:t> 22, 2016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11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416560"/>
            <a:ext cx="9875520" cy="1356360"/>
          </a:xfrm>
        </p:spPr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‘Wall-</a:t>
            </a:r>
            <a:r>
              <a:rPr lang="cs-CZ" dirty="0" err="1"/>
              <a:t>holla</a:t>
            </a:r>
            <a:r>
              <a:rPr lang="cs-CZ" dirty="0"/>
              <a:t>’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483875"/>
            <a:ext cx="3593520" cy="2401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338" y="1483875"/>
            <a:ext cx="3601800" cy="2401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022487"/>
            <a:ext cx="3601800" cy="2401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338" y="4022487"/>
            <a:ext cx="3601800" cy="24012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059558" y="972931"/>
            <a:ext cx="2817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realization</a:t>
            </a:r>
            <a:r>
              <a:rPr lang="cs-CZ" dirty="0" smtClean="0"/>
              <a:t>: 2003 </a:t>
            </a:r>
            <a:r>
              <a:rPr lang="cs-CZ" dirty="0"/>
              <a:t>- </a:t>
            </a:r>
            <a:r>
              <a:rPr lang="cs-CZ" dirty="0" err="1"/>
              <a:t>present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236" y="4022487"/>
            <a:ext cx="1606320" cy="24012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236" y="1483875"/>
            <a:ext cx="160632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LUKÁŠ GAVLOVSKÝ (1972- … 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Vystudoval Střední i Vysokou uměleckoprůmyslovou školu v Praze. </a:t>
            </a:r>
          </a:p>
          <a:p>
            <a:r>
              <a:rPr lang="cs-CZ" dirty="0" smtClean="0"/>
              <a:t>Svou </a:t>
            </a:r>
            <a:r>
              <a:rPr lang="cs-CZ" dirty="0"/>
              <a:t>vlastní tvorbu dělí na různá období. Každému se věnuje velmi bytostně. </a:t>
            </a:r>
            <a:r>
              <a:rPr lang="cs-CZ" dirty="0" smtClean="0"/>
              <a:t>Dlouho </a:t>
            </a:r>
            <a:r>
              <a:rPr lang="cs-CZ" dirty="0"/>
              <a:t>si myslel, že se stane </a:t>
            </a:r>
            <a:r>
              <a:rPr lang="cs-CZ" dirty="0" smtClean="0"/>
              <a:t>malířem. </a:t>
            </a:r>
            <a:r>
              <a:rPr lang="cs-CZ" dirty="0"/>
              <a:t>Pak se ale začal věnovat spíše práci v krajině, vytvářel věci z kamenů, sázel stromy a fotografoval</a:t>
            </a:r>
            <a:r>
              <a:rPr lang="cs-CZ" dirty="0" smtClean="0"/>
              <a:t>.</a:t>
            </a:r>
          </a:p>
          <a:p>
            <a:r>
              <a:rPr lang="cs-CZ" dirty="0" smtClean="0"/>
              <a:t>Dnes </a:t>
            </a:r>
            <a:r>
              <a:rPr lang="cs-CZ" dirty="0"/>
              <a:t>se věnuje především realizacím, které mají užitný charakter, vychází z přírodních materiálů, z míst a příběhů lidí, pro něž pracuje. </a:t>
            </a:r>
            <a:endParaRPr lang="cs-CZ" dirty="0" smtClean="0"/>
          </a:p>
          <a:p>
            <a:r>
              <a:rPr lang="cs-CZ" dirty="0" smtClean="0"/>
              <a:t>Rád </a:t>
            </a:r>
            <a:r>
              <a:rPr lang="cs-CZ" dirty="0"/>
              <a:t>svými díly vstupuje i do veřejného prostoru. </a:t>
            </a:r>
            <a:endParaRPr lang="cs-CZ" dirty="0" smtClean="0"/>
          </a:p>
          <a:p>
            <a:r>
              <a:rPr lang="cs-CZ" dirty="0" smtClean="0"/>
              <a:t>Dlouhodobě </a:t>
            </a:r>
            <a:r>
              <a:rPr lang="cs-CZ" dirty="0"/>
              <a:t>spolupracuje s Botanickou zahradou v Praze Troji. </a:t>
            </a: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808" r="26867"/>
          <a:stretch/>
        </p:blipFill>
        <p:spPr>
          <a:xfrm>
            <a:off x="9031796" y="4076700"/>
            <a:ext cx="2760453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2001 </a:t>
            </a:r>
            <a:r>
              <a:rPr lang="cs-CZ" dirty="0" smtClean="0"/>
              <a:t>- Dětské </a:t>
            </a:r>
            <a:r>
              <a:rPr lang="cs-CZ" dirty="0"/>
              <a:t>hřiště nad prameništěm Prokopského </a:t>
            </a:r>
            <a:r>
              <a:rPr lang="cs-CZ" dirty="0" smtClean="0"/>
              <a:t>potoka</a:t>
            </a:r>
            <a:endParaRPr lang="cs-CZ" dirty="0"/>
          </a:p>
        </p:txBody>
      </p:sp>
      <p:pic>
        <p:nvPicPr>
          <p:cNvPr id="3074" name="Picture 2" descr="http://www.gavlovsky.cz/images/foto/detske-hriste-stodulky1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2" y="2043840"/>
            <a:ext cx="3652015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gavlovsky.cz/images/foto/detske-hriste-stodulky2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32" y="2043840"/>
            <a:ext cx="3687063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gavlovsky.cz/images/foto/detske-hriste-stodulky3v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28" y="4083148"/>
            <a:ext cx="3687063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2002 </a:t>
            </a:r>
            <a:r>
              <a:rPr lang="cs-CZ" dirty="0" smtClean="0"/>
              <a:t>- Akustické</a:t>
            </a:r>
            <a:r>
              <a:rPr lang="cs-CZ" dirty="0"/>
              <a:t>, optické a herní objekty v lázeňském parku Bludov u Šumperka</a:t>
            </a:r>
          </a:p>
        </p:txBody>
      </p:sp>
      <p:pic>
        <p:nvPicPr>
          <p:cNvPr id="4098" name="Picture 2" descr="http://www.gavlovsky.cz/images/foto/detske-hriste-bludov3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07" y="1965960"/>
            <a:ext cx="3671065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gavlovsky.cz/images/foto/detske-hriste-bludov2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733" y="3960281"/>
            <a:ext cx="3671065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gavlovsky.cz/images/foto/detske-hriste-bludov1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59" y="1965960"/>
            <a:ext cx="3671065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2006 </a:t>
            </a:r>
            <a:r>
              <a:rPr lang="cs-CZ" dirty="0" smtClean="0"/>
              <a:t>- Akustické </a:t>
            </a:r>
            <a:r>
              <a:rPr lang="cs-CZ" dirty="0"/>
              <a:t>herní objekty pro areál Botanické zahrady </a:t>
            </a:r>
            <a:r>
              <a:rPr lang="cs-CZ" dirty="0" err="1"/>
              <a:t>hl.m</a:t>
            </a:r>
            <a:r>
              <a:rPr lang="cs-CZ" dirty="0"/>
              <a:t>. </a:t>
            </a:r>
            <a:r>
              <a:rPr lang="cs-CZ" dirty="0" smtClean="0"/>
              <a:t>Prahy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</a:t>
            </a:r>
            <a:endParaRPr lang="cs-CZ" dirty="0"/>
          </a:p>
        </p:txBody>
      </p:sp>
      <p:pic>
        <p:nvPicPr>
          <p:cNvPr id="5122" name="Picture 2" descr="http://www.gavlovsky.cz/images/foto/detske-hriste-botanicka2-1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83" y="1965960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avlovsky.cz/images/foto/detske-hriste-botanicka2-5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635" y="3912798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gavlovsky.cz/images/foto/detske-hriste-botanicka2-6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788" y="2057400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6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2011 </a:t>
            </a:r>
            <a:r>
              <a:rPr lang="cs-CZ" dirty="0" smtClean="0"/>
              <a:t>- </a:t>
            </a:r>
            <a:r>
              <a:rPr lang="cs-CZ" dirty="0" err="1" smtClean="0"/>
              <a:t>Lithofon</a:t>
            </a:r>
            <a:r>
              <a:rPr lang="cs-CZ" dirty="0" smtClean="0"/>
              <a:t> </a:t>
            </a:r>
            <a:r>
              <a:rPr lang="cs-CZ" dirty="0"/>
              <a:t>- kamenný hudební </a:t>
            </a:r>
            <a:r>
              <a:rPr lang="cs-CZ" dirty="0" smtClean="0"/>
              <a:t>nástroj, </a:t>
            </a:r>
            <a:r>
              <a:rPr lang="cs-CZ" dirty="0"/>
              <a:t>Botanická zahrada hl. m. Prahy</a:t>
            </a:r>
            <a:r>
              <a:rPr lang="cs-CZ" b="1" dirty="0"/>
              <a:t> </a:t>
            </a:r>
            <a:endParaRPr lang="cs-CZ" dirty="0"/>
          </a:p>
        </p:txBody>
      </p:sp>
      <p:pic>
        <p:nvPicPr>
          <p:cNvPr id="7170" name="Picture 2" descr="http://www.gavlovsky.cz/images/foto/detske-hriste-lithofon-1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2" y="2355716"/>
            <a:ext cx="3200457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avlovsky.cz/images/foto/detske-hriste-lithofon-2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602" y="4072372"/>
            <a:ext cx="3200457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gavlovsky.cz/images/foto/detske-hriste-lithofon-4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543" y="2355716"/>
            <a:ext cx="36018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99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8494" y="368060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cs-CZ" dirty="0"/>
              <a:t>2011 </a:t>
            </a:r>
            <a:r>
              <a:rPr lang="cs-CZ" dirty="0" smtClean="0"/>
              <a:t>- Prvky </a:t>
            </a:r>
            <a:r>
              <a:rPr lang="cs-CZ" dirty="0"/>
              <a:t>vytvořené </a:t>
            </a:r>
            <a:r>
              <a:rPr lang="cs-CZ" dirty="0" smtClean="0"/>
              <a:t>na </a:t>
            </a:r>
            <a:r>
              <a:rPr lang="cs-CZ" dirty="0"/>
              <a:t>zahradě mateřské školky společnosti </a:t>
            </a:r>
            <a:r>
              <a:rPr lang="cs-CZ" dirty="0" err="1"/>
              <a:t>Maitrea</a:t>
            </a:r>
            <a:r>
              <a:rPr lang="cs-CZ" dirty="0"/>
              <a:t> ve Slušticích</a:t>
            </a:r>
          </a:p>
        </p:txBody>
      </p:sp>
      <p:pic>
        <p:nvPicPr>
          <p:cNvPr id="6146" name="Picture 2" descr="http://www.gavlovsky.cz/images/foto/detske-hriste-slustice-2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94" y="1667107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gavlovsky.cz/images/foto/detske-hriste-slustice-1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60" y="1667107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gavlovsky.cz/images/foto/detske-hriste-slustice2-4v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026" y="1667107"/>
            <a:ext cx="3200456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gavlovsky.cz/images/foto/detske-hriste-slustice2-20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60" y="4164954"/>
            <a:ext cx="3205255" cy="24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94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2013 - </a:t>
            </a:r>
            <a:r>
              <a:rPr lang="cs-CZ" dirty="0"/>
              <a:t> Dětské hřiště MŠ Kollárova 71, Český Brod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7470" y="1965960"/>
            <a:ext cx="4277337" cy="2401200"/>
          </a:xfrm>
          <a:prstGeom prst="rect">
            <a:avLst/>
          </a:prstGeom>
        </p:spPr>
      </p:pic>
      <p:pic>
        <p:nvPicPr>
          <p:cNvPr id="8194" name="Picture 2" descr="http://www.gavlovsky.cz/images/foto/detska-hriste-3-1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23" y="1965960"/>
            <a:ext cx="3825912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235" y="3978439"/>
            <a:ext cx="320160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CARVE LANDSCAPE ARCHITECTURE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Holandský krajinářský ateliér, sídlící v </a:t>
            </a:r>
            <a:r>
              <a:rPr lang="cs-CZ" dirty="0" smtClean="0"/>
              <a:t>Amsterdamu.</a:t>
            </a:r>
            <a:endParaRPr lang="cs-CZ" dirty="0" smtClean="0"/>
          </a:p>
          <a:p>
            <a:r>
              <a:rPr lang="cs-CZ" dirty="0" smtClean="0"/>
              <a:t>Ateliér se soustředí na navrhování veřejných prostorů v městech. Zejména dětských hřišť, </a:t>
            </a:r>
            <a:r>
              <a:rPr lang="cs-CZ" dirty="0" smtClean="0"/>
              <a:t>skateparků.</a:t>
            </a:r>
            <a:endParaRPr lang="cs-CZ" dirty="0" smtClean="0"/>
          </a:p>
          <a:p>
            <a:r>
              <a:rPr lang="cs-CZ" dirty="0" smtClean="0"/>
              <a:t>V současné době má ateliér 10 zaměstnanců. (od produktových designérů po krajinářské architekty)</a:t>
            </a:r>
          </a:p>
          <a:p>
            <a:r>
              <a:rPr lang="cs-CZ" dirty="0"/>
              <a:t> </a:t>
            </a:r>
            <a:r>
              <a:rPr lang="cs-CZ" dirty="0" smtClean="0"/>
              <a:t>Najímají si je především lokální úřady a investoři, výrobci zařízení dětských hřišť, architekti a krajinářští architekti.</a:t>
            </a:r>
          </a:p>
        </p:txBody>
      </p:sp>
      <p:pic>
        <p:nvPicPr>
          <p:cNvPr id="1032" name="Picture 8" descr="Landezin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089025"/>
            <a:ext cx="42195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66" name="HTMLText1" r:id="rId2" imgW="914400" imgH="228600"/>
        </mc:Choice>
        <mc:Fallback>
          <p:control name="HTMLText1" r:id="rId2" imgW="914400" imgH="228600">
            <p:pic>
              <p:nvPicPr>
                <p:cNvPr id="10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0819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2014 </a:t>
            </a:r>
            <a:r>
              <a:rPr lang="cs-CZ" dirty="0" smtClean="0"/>
              <a:t>- Šeptající </a:t>
            </a:r>
            <a:r>
              <a:rPr lang="cs-CZ" dirty="0"/>
              <a:t>vrby pro </a:t>
            </a:r>
            <a:r>
              <a:rPr lang="cs-CZ" dirty="0" err="1"/>
              <a:t>Hruboňovo</a:t>
            </a:r>
            <a:r>
              <a:rPr lang="cs-CZ" dirty="0"/>
              <a:t>, Slovensko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343" y="1525555"/>
            <a:ext cx="4277337" cy="2401200"/>
          </a:xfrm>
          <a:prstGeom prst="rect">
            <a:avLst/>
          </a:prstGeom>
        </p:spPr>
      </p:pic>
      <p:pic>
        <p:nvPicPr>
          <p:cNvPr id="9218" name="Picture 2" descr="http://www.gavlovsky.cz/images/foto/detska-hriste-6-5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19" y="1837198"/>
            <a:ext cx="36018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gavlovsky.cz/images/foto/detska-hriste-6-14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909" y="4074179"/>
            <a:ext cx="36018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avlovsky.cz/images/foto/detska-hriste-6-9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64" y="4160770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74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8713" y="419819"/>
            <a:ext cx="9875520" cy="1356360"/>
          </a:xfrm>
        </p:spPr>
        <p:txBody>
          <a:bodyPr/>
          <a:lstStyle/>
          <a:p>
            <a:r>
              <a:rPr lang="cs-CZ" dirty="0" smtClean="0"/>
              <a:t>Lavice a odpočívadla Praha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1425" y="4076700"/>
            <a:ext cx="3663781" cy="24012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425" y="1591525"/>
            <a:ext cx="3588259" cy="24012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90" y="1591525"/>
            <a:ext cx="3588259" cy="2401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4122" y="1591525"/>
            <a:ext cx="3588259" cy="2401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0" y="4076700"/>
            <a:ext cx="3664019" cy="2401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022" y="4076700"/>
            <a:ext cx="320160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8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82" y="842865"/>
            <a:ext cx="3201600" cy="2401200"/>
          </a:xfrm>
          <a:prstGeom prst="rect">
            <a:avLst/>
          </a:prstGeom>
        </p:spPr>
      </p:pic>
      <p:pic>
        <p:nvPicPr>
          <p:cNvPr id="10242" name="Picture 2" descr="http://www.gavlovsky.cz/images/foto/lavice-botanicka4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816" y="842865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gavlovsky.cz/images/foto/lavice-botanicka1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69" y="842865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gavlovsky.cz/images/foto/lavice-botanicka6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82" y="3694800"/>
            <a:ext cx="320160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gavlovsky.cz/images/foto/molo-botanicka-4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792" y="3694800"/>
            <a:ext cx="3200457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0069" y="3614713"/>
            <a:ext cx="320160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6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1143000" y="1734811"/>
            <a:ext cx="4754880" cy="777240"/>
          </a:xfrm>
        </p:spPr>
        <p:txBody>
          <a:bodyPr/>
          <a:lstStyle/>
          <a:p>
            <a:r>
              <a:rPr lang="cs-CZ" dirty="0" smtClean="0"/>
              <a:t>CARVE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143000" y="2526273"/>
            <a:ext cx="4754880" cy="3383280"/>
          </a:xfrm>
        </p:spPr>
        <p:txBody>
          <a:bodyPr>
            <a:normAutofit/>
          </a:bodyPr>
          <a:lstStyle/>
          <a:p>
            <a:r>
              <a:rPr lang="cs-CZ" dirty="0" smtClean="0"/>
              <a:t>Nesoustředí se pouze na přírodní materiály (používají dřevo – plasty)</a:t>
            </a:r>
          </a:p>
          <a:p>
            <a:r>
              <a:rPr lang="cs-CZ" dirty="0"/>
              <a:t>P</a:t>
            </a:r>
            <a:r>
              <a:rPr lang="cs-CZ" dirty="0" smtClean="0"/>
              <a:t>oužití výrazných barev</a:t>
            </a:r>
          </a:p>
          <a:p>
            <a:r>
              <a:rPr lang="cs-CZ" dirty="0" smtClean="0"/>
              <a:t>Volný přehledný prostor</a:t>
            </a:r>
          </a:p>
          <a:p>
            <a:r>
              <a:rPr lang="cs-CZ" dirty="0" smtClean="0"/>
              <a:t>Práce pro města a developery</a:t>
            </a:r>
          </a:p>
          <a:p>
            <a:pPr marL="4572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263640" y="1734811"/>
            <a:ext cx="4754880" cy="777240"/>
          </a:xfrm>
        </p:spPr>
        <p:txBody>
          <a:bodyPr/>
          <a:lstStyle/>
          <a:p>
            <a:r>
              <a:rPr lang="cs-CZ" dirty="0" smtClean="0"/>
              <a:t>Lukáš </a:t>
            </a:r>
            <a:r>
              <a:rPr lang="cs-CZ" dirty="0" err="1" smtClean="0"/>
              <a:t>Gavlovský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263640" y="2512051"/>
            <a:ext cx="4754880" cy="3383280"/>
          </a:xfrm>
        </p:spPr>
        <p:txBody>
          <a:bodyPr>
            <a:normAutofit/>
          </a:bodyPr>
          <a:lstStyle/>
          <a:p>
            <a:r>
              <a:rPr lang="cs-CZ" dirty="0" smtClean="0"/>
              <a:t>Snaha o použití pouze přírodních </a:t>
            </a:r>
            <a:r>
              <a:rPr lang="cs-CZ" dirty="0" smtClean="0"/>
              <a:t>materiálů</a:t>
            </a:r>
            <a:endParaRPr lang="cs-CZ" dirty="0" smtClean="0"/>
          </a:p>
          <a:p>
            <a:r>
              <a:rPr lang="cs-CZ" dirty="0" smtClean="0"/>
              <a:t>Ruční práce, používání historických postupů, co nejméně techniky</a:t>
            </a:r>
            <a:endParaRPr lang="cs-CZ" dirty="0" smtClean="0"/>
          </a:p>
          <a:p>
            <a:r>
              <a:rPr lang="cs-CZ" dirty="0" smtClean="0"/>
              <a:t>Práce často vznikají s podporou místní komunity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601494" y="4972001"/>
            <a:ext cx="49890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Prostor má být výzvou a bezpečný </a:t>
            </a:r>
            <a:r>
              <a:rPr lang="cs-CZ" sz="2000" dirty="0" smtClean="0"/>
              <a:t>zároveň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 smtClean="0"/>
              <a:t>Zaujmutí</a:t>
            </a:r>
            <a:r>
              <a:rPr lang="cs-CZ" sz="2000" dirty="0" smtClean="0"/>
              <a:t> </a:t>
            </a:r>
            <a:r>
              <a:rPr lang="cs-CZ" sz="2000" dirty="0"/>
              <a:t>různých věkových skupin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884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://www.flatspot.nl/2014/02/mark-van-der-eng-krijgt-op-47-jarige-leeftijd-zijn-eigen-skateboard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>
                <a:hlinkClick r:id="rId3"/>
              </a:rPr>
              <a:t>https://www.amsterdamenco.nl/community/elger-blitz</a:t>
            </a:r>
            <a:r>
              <a:rPr lang="cs-CZ" dirty="0" smtClean="0">
                <a:hlinkClick r:id="rId3"/>
              </a:rPr>
              <a:t>/</a:t>
            </a:r>
            <a:endParaRPr lang="cs-CZ" dirty="0" smtClean="0"/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www.carve.nl/en/item/101</a:t>
            </a:r>
            <a:endParaRPr lang="cs-CZ" dirty="0" smtClean="0"/>
          </a:p>
          <a:p>
            <a:r>
              <a:rPr lang="cs-CZ" dirty="0">
                <a:hlinkClick r:id="rId5"/>
              </a:rPr>
              <a:t>http://goric.com/skater-schematics-elger-blitz-turned-hobby-worldwide-success</a:t>
            </a:r>
            <a:r>
              <a:rPr lang="cs-CZ" dirty="0" smtClean="0">
                <a:hlinkClick r:id="rId5"/>
              </a:rPr>
              <a:t>/</a:t>
            </a:r>
            <a:endParaRPr lang="cs-CZ" dirty="0" smtClean="0"/>
          </a:p>
          <a:p>
            <a:r>
              <a:rPr lang="cs-CZ" dirty="0" err="1" smtClean="0"/>
              <a:t>Carve</a:t>
            </a:r>
            <a:r>
              <a:rPr lang="cs-CZ" dirty="0" smtClean="0"/>
              <a:t> </a:t>
            </a:r>
            <a:r>
              <a:rPr lang="cs-CZ" dirty="0" err="1" smtClean="0"/>
              <a:t>internship</a:t>
            </a:r>
            <a:endParaRPr lang="cs-CZ" dirty="0" smtClean="0"/>
          </a:p>
          <a:p>
            <a:pPr lvl="1"/>
            <a:r>
              <a:rPr lang="cs-CZ" dirty="0">
                <a:hlinkClick r:id="rId6"/>
              </a:rPr>
              <a:t>http://</a:t>
            </a:r>
            <a:r>
              <a:rPr lang="cs-CZ" dirty="0" smtClean="0">
                <a:hlinkClick r:id="rId6"/>
              </a:rPr>
              <a:t>www.carve.nl/en/item/99</a:t>
            </a:r>
            <a:endParaRPr lang="cs-CZ" dirty="0"/>
          </a:p>
          <a:p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www.gavlovsky.cz</a:t>
            </a:r>
            <a:r>
              <a:rPr lang="cs-CZ" dirty="0" smtClean="0">
                <a:hlinkClick r:id="rId7"/>
              </a:rPr>
              <a:t>/</a:t>
            </a:r>
            <a:endParaRPr lang="cs-CZ" dirty="0" smtClean="0"/>
          </a:p>
          <a:p>
            <a:r>
              <a:rPr lang="cs-CZ" dirty="0">
                <a:hlinkClick r:id="rId8"/>
              </a:rPr>
              <a:t>https://</a:t>
            </a:r>
            <a:r>
              <a:rPr lang="cs-CZ" dirty="0" smtClean="0">
                <a:hlinkClick r:id="rId8"/>
              </a:rPr>
              <a:t>www.youtube.com/watch?v=7CdegHrf0rk</a:t>
            </a:r>
            <a:r>
              <a:rPr lang="cs-CZ" dirty="0" smtClean="0"/>
              <a:t> 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45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785004"/>
            <a:ext cx="9872871" cy="5310996"/>
          </a:xfrm>
        </p:spPr>
        <p:txBody>
          <a:bodyPr/>
          <a:lstStyle/>
          <a:p>
            <a:r>
              <a:rPr lang="cs-CZ" dirty="0" smtClean="0"/>
              <a:t>Ateliér založili </a:t>
            </a:r>
            <a:r>
              <a:rPr lang="cs-CZ" dirty="0"/>
              <a:t>v roce 1997 </a:t>
            </a:r>
            <a:endParaRPr lang="cs-CZ" dirty="0" smtClean="0"/>
          </a:p>
          <a:p>
            <a:pPr lvl="1"/>
            <a:r>
              <a:rPr lang="cs-CZ" dirty="0" err="1" smtClean="0"/>
              <a:t>Elger</a:t>
            </a:r>
            <a:r>
              <a:rPr lang="cs-CZ" dirty="0" smtClean="0"/>
              <a:t> </a:t>
            </a:r>
            <a:r>
              <a:rPr lang="cs-CZ" dirty="0" err="1" smtClean="0"/>
              <a:t>Blitz</a:t>
            </a:r>
            <a:r>
              <a:rPr lang="cs-CZ" dirty="0" smtClean="0"/>
              <a:t> </a:t>
            </a:r>
            <a:r>
              <a:rPr lang="cs-CZ" dirty="0"/>
              <a:t>(vedoucí ateliéru) </a:t>
            </a:r>
            <a:endParaRPr lang="cs-CZ" dirty="0" smtClean="0"/>
          </a:p>
          <a:p>
            <a:pPr lvl="1"/>
            <a:r>
              <a:rPr lang="cs-CZ" dirty="0" smtClean="0"/>
              <a:t>Vystudoval architekturu na </a:t>
            </a:r>
          </a:p>
          <a:p>
            <a:pPr marL="274320" lvl="1" indent="0">
              <a:buNone/>
            </a:pPr>
            <a:r>
              <a:rPr lang="cs-CZ" dirty="0" smtClean="0"/>
              <a:t>    University </a:t>
            </a:r>
            <a:r>
              <a:rPr lang="cs-CZ" dirty="0" err="1"/>
              <a:t>of</a:t>
            </a:r>
            <a:r>
              <a:rPr lang="cs-CZ" dirty="0"/>
              <a:t> Amsterdam</a:t>
            </a:r>
            <a:endParaRPr lang="cs-CZ" dirty="0" smtClean="0"/>
          </a:p>
          <a:p>
            <a:endParaRPr lang="cs-CZ" dirty="0"/>
          </a:p>
          <a:p>
            <a:pPr marL="45720" indent="0">
              <a:buNone/>
            </a:pPr>
            <a:endParaRPr lang="cs-CZ" dirty="0" smtClean="0"/>
          </a:p>
          <a:p>
            <a:pPr lvl="1"/>
            <a:r>
              <a:rPr lang="cs-CZ" dirty="0" smtClean="0"/>
              <a:t> Mark </a:t>
            </a:r>
            <a:r>
              <a:rPr lang="cs-CZ" dirty="0"/>
              <a:t>van der </a:t>
            </a:r>
            <a:r>
              <a:rPr lang="cs-CZ" dirty="0" err="1" smtClean="0"/>
              <a:t>Eng</a:t>
            </a:r>
            <a:r>
              <a:rPr lang="cs-CZ" dirty="0" smtClean="0"/>
              <a:t> </a:t>
            </a:r>
            <a:r>
              <a:rPr lang="cs-CZ" dirty="0"/>
              <a:t>( bývalý profesionální </a:t>
            </a:r>
            <a:r>
              <a:rPr lang="cs-CZ" dirty="0" err="1"/>
              <a:t>skatebordista</a:t>
            </a:r>
            <a:r>
              <a:rPr lang="cs-CZ" dirty="0"/>
              <a:t>, v současnosti </a:t>
            </a:r>
            <a:r>
              <a:rPr lang="cs-CZ" dirty="0" smtClean="0"/>
              <a:t>stavební inženýr). 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653" y="3830929"/>
            <a:ext cx="1954520" cy="19673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35" y="3830929"/>
            <a:ext cx="1954520" cy="19545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53" y="1030469"/>
            <a:ext cx="1954520" cy="19545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435" y="1030469"/>
            <a:ext cx="1954520" cy="19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Zásady tvorby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712201" y="1965960"/>
            <a:ext cx="4754880" cy="420537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Ateliér dělá se zabývá věcmi od industriálního designu po krajinnou architekturu. </a:t>
            </a:r>
          </a:p>
          <a:p>
            <a:r>
              <a:rPr lang="cs-CZ" dirty="0" smtClean="0"/>
              <a:t>Soustředí se zejména na dětská hřiště  a snaží se, je co nejlépe zapojit do okolního prostoru.</a:t>
            </a:r>
          </a:p>
          <a:p>
            <a:r>
              <a:rPr lang="cs-CZ" dirty="0" smtClean="0"/>
              <a:t>Chtějí vytvářet </a:t>
            </a:r>
            <a:r>
              <a:rPr lang="cs-CZ" dirty="0"/>
              <a:t>prostor pro </a:t>
            </a:r>
            <a:r>
              <a:rPr lang="cs-CZ" dirty="0" smtClean="0"/>
              <a:t>hraní ,aby taková místa byla „zvoucí k objevení“. </a:t>
            </a:r>
          </a:p>
          <a:p>
            <a:r>
              <a:rPr lang="cs-CZ" dirty="0" smtClean="0"/>
              <a:t>Místa, která zabaví různé věkové skupiny a prvky s různými možnostmi využití.</a:t>
            </a:r>
          </a:p>
          <a:p>
            <a:r>
              <a:rPr lang="cs-CZ" dirty="0" smtClean="0"/>
              <a:t>Nevytvářet přísně oddělené prostory s manufakturně vyráběnými  prvky, které slouží pouze k jednomu účelu.</a:t>
            </a:r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88636" y="1965960"/>
            <a:ext cx="4174537" cy="28184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5094" y="1965960"/>
            <a:ext cx="1484225" cy="28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Palacegarden</a:t>
            </a:r>
            <a:r>
              <a:rPr lang="en-US" dirty="0"/>
              <a:t> in The </a:t>
            </a:r>
            <a:r>
              <a:rPr lang="en-US" dirty="0" smtClean="0"/>
              <a:t>Hague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46744"/>
            <a:ext cx="3204360" cy="24012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579747" y="1155382"/>
            <a:ext cx="22601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realization</a:t>
            </a:r>
            <a:r>
              <a:rPr lang="cs-CZ" dirty="0" smtClean="0"/>
              <a:t>: 2008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828" y="1646744"/>
            <a:ext cx="3204360" cy="2401200"/>
          </a:xfrm>
          <a:prstGeom prst="rect">
            <a:avLst/>
          </a:prstGeom>
        </p:spPr>
      </p:pic>
      <p:pic>
        <p:nvPicPr>
          <p:cNvPr id="4098" name="Picture 2" descr="http://www.carve.nl/media/image/126/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29" y="1646744"/>
            <a:ext cx="3204359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4169974"/>
            <a:ext cx="3204360" cy="24012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6"/>
          <a:srcRect r="11140"/>
          <a:stretch/>
        </p:blipFill>
        <p:spPr>
          <a:xfrm>
            <a:off x="4640828" y="4169974"/>
            <a:ext cx="3200583" cy="24012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7628" y="4169974"/>
            <a:ext cx="320436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</a:t>
            </a:r>
            <a:r>
              <a:rPr lang="cs-CZ" dirty="0" err="1" smtClean="0"/>
              <a:t>portspark</a:t>
            </a:r>
            <a:r>
              <a:rPr lang="cs-CZ" dirty="0" smtClean="0"/>
              <a:t> </a:t>
            </a:r>
            <a:r>
              <a:rPr lang="cs-CZ" dirty="0" err="1"/>
              <a:t>Middenmeer-Voorland</a:t>
            </a:r>
            <a:endParaRPr lang="cs-CZ" dirty="0"/>
          </a:p>
        </p:txBody>
      </p:sp>
      <p:pic>
        <p:nvPicPr>
          <p:cNvPr id="6146" name="Picture 2" descr="http://www.carve.nl/media/image/73/sli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9" y="1578307"/>
            <a:ext cx="8511840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9215888" y="1172125"/>
            <a:ext cx="1938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realization</a:t>
            </a:r>
            <a:r>
              <a:rPr lang="cs-CZ" dirty="0" smtClean="0"/>
              <a:t>: 2010</a:t>
            </a:r>
            <a:endParaRPr lang="cs-CZ" dirty="0"/>
          </a:p>
        </p:txBody>
      </p:sp>
      <p:pic>
        <p:nvPicPr>
          <p:cNvPr id="6148" name="Picture 4" descr="http://www.carve.nl/media/image/62/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80" y="4114915"/>
            <a:ext cx="3204359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41" y="1578307"/>
            <a:ext cx="3204360" cy="24012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9456" y="4114915"/>
            <a:ext cx="3597646" cy="24012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41" y="4114915"/>
            <a:ext cx="3610080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 smtClean="0"/>
              <a:t>Vondelpark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122" name="Picture 2" descr="http://www.carve.nl/media/image/138/slide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7" r="6078"/>
          <a:stretch/>
        </p:blipFill>
        <p:spPr bwMode="auto">
          <a:xfrm>
            <a:off x="8490263" y="1662051"/>
            <a:ext cx="1630393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arve.nl/media/image/131/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51521"/>
            <a:ext cx="8973343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arve.nl/media/image/133/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422" y="1662051"/>
            <a:ext cx="4287264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carve.nl/media/image/137/slid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8"/>
          <a:stretch/>
        </p:blipFill>
        <p:spPr bwMode="auto">
          <a:xfrm>
            <a:off x="1143000" y="1662051"/>
            <a:ext cx="2876845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859546" y="1204449"/>
            <a:ext cx="1981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realization</a:t>
            </a:r>
            <a:r>
              <a:rPr lang="cs-CZ" dirty="0" smtClean="0"/>
              <a:t>: 2010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279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'Garden of the North' 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951" y="1617273"/>
            <a:ext cx="3519000" cy="24012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171426" y="1182145"/>
            <a:ext cx="1869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/>
              <a:t>realization</a:t>
            </a:r>
            <a:r>
              <a:rPr lang="cs-CZ" dirty="0" smtClean="0"/>
              <a:t>: 2012</a:t>
            </a:r>
            <a:endParaRPr lang="cs-CZ" dirty="0"/>
          </a:p>
        </p:txBody>
      </p:sp>
      <p:pic>
        <p:nvPicPr>
          <p:cNvPr id="7172" name="Picture 4" descr="http://www.carve.nl/media/image/228/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1" y="4151523"/>
            <a:ext cx="11349617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carve.nl/media/image/236/slid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5"/>
          <a:stretch/>
        </p:blipFill>
        <p:spPr bwMode="auto">
          <a:xfrm>
            <a:off x="4097546" y="1617273"/>
            <a:ext cx="7658021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4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Osdorp</a:t>
            </a:r>
            <a:r>
              <a:rPr lang="cs-CZ" dirty="0"/>
              <a:t> </a:t>
            </a:r>
            <a:r>
              <a:rPr lang="cs-CZ" dirty="0" err="1" smtClean="0"/>
              <a:t>Oever</a:t>
            </a:r>
            <a:r>
              <a:rPr lang="cs-CZ" dirty="0" smtClean="0"/>
              <a:t> -Amsterdam </a:t>
            </a:r>
            <a:endParaRPr lang="cs-CZ" dirty="0"/>
          </a:p>
        </p:txBody>
      </p:sp>
      <p:pic>
        <p:nvPicPr>
          <p:cNvPr id="3074" name="Picture 2" descr="http://www.carve.nl/media/image/110/sli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10946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461850" y="1129746"/>
            <a:ext cx="2444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 smtClean="0">
                <a:solidFill>
                  <a:srgbClr val="000000"/>
                </a:solidFill>
              </a:rPr>
              <a:t>realization</a:t>
            </a:r>
            <a:r>
              <a:rPr lang="cs-CZ" dirty="0" smtClean="0">
                <a:solidFill>
                  <a:srgbClr val="000000"/>
                </a:solidFill>
              </a:rPr>
              <a:t>: 2013</a:t>
            </a:r>
            <a:endParaRPr lang="cs-CZ" dirty="0"/>
          </a:p>
        </p:txBody>
      </p:sp>
      <p:pic>
        <p:nvPicPr>
          <p:cNvPr id="3076" name="Picture 4" descr="http://www.carve.nl/media/image/116/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65" y="1610945"/>
            <a:ext cx="3600000" cy="24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carve.nl/media/image/111/sl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65" y="4122813"/>
            <a:ext cx="3600000" cy="24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carve.nl/media/image/114/sl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22813"/>
            <a:ext cx="3600000" cy="240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carve.nl/media/image/117/sli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31" y="1610945"/>
            <a:ext cx="1609137" cy="24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3730" y="4122813"/>
            <a:ext cx="1609138" cy="2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4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Základna</Template>
  <TotalTime>572</TotalTime>
  <Words>429</Words>
  <Application>Microsoft Office PowerPoint</Application>
  <PresentationFormat>Širokoúhlá obrazovka</PresentationFormat>
  <Paragraphs>76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Corbel</vt:lpstr>
      <vt:lpstr>Helvetica Neue</vt:lpstr>
      <vt:lpstr>Základ</vt:lpstr>
      <vt:lpstr>Carve ladscape architecture</vt:lpstr>
      <vt:lpstr>CARVE LANDSCAPE ARCHITECTURE</vt:lpstr>
      <vt:lpstr>Prezentace aplikace PowerPoint</vt:lpstr>
      <vt:lpstr>Zásady tvorby</vt:lpstr>
      <vt:lpstr>The Palacegarden in The Hague</vt:lpstr>
      <vt:lpstr>Sportspark Middenmeer-Voorland</vt:lpstr>
      <vt:lpstr>The Vondelpark </vt:lpstr>
      <vt:lpstr>The 'Garden of the North' </vt:lpstr>
      <vt:lpstr>Osdorp Oever -Amsterdam </vt:lpstr>
      <vt:lpstr>Play Islands in the Amsterdam Forest</vt:lpstr>
      <vt:lpstr>Oosterpark - Amsterdam citypark</vt:lpstr>
      <vt:lpstr>The ‘Wall-holla’</vt:lpstr>
      <vt:lpstr>LUKÁŠ GAVLOVSKÝ (1972- … )</vt:lpstr>
      <vt:lpstr>2001 - Dětské hřiště nad prameništěm Prokopského potoka</vt:lpstr>
      <vt:lpstr>2002 - Akustické, optické a herní objekty v lázeňském parku Bludov u Šumperka</vt:lpstr>
      <vt:lpstr>2006 - Akustické herní objekty pro areál Botanické zahrady hl.m. Prahy</vt:lpstr>
      <vt:lpstr>2011 - Lithofon - kamenný hudební nástroj, Botanická zahrada hl. m. Prahy </vt:lpstr>
      <vt:lpstr>2011 - Prvky vytvořené na zahradě mateřské školky společnosti Maitrea ve Slušticích</vt:lpstr>
      <vt:lpstr>2013 -  Dětské hřiště MŠ Kollárova 71, Český Brod</vt:lpstr>
      <vt:lpstr>2014 - Šeptající vrby pro Hruboňovo, Slovensko</vt:lpstr>
      <vt:lpstr>Lavice a odpočívadla Praha</vt:lpstr>
      <vt:lpstr>Prezentace aplikace PowerPoint</vt:lpstr>
      <vt:lpstr>Závěr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Carve – ladscape architecture atelier</dc:title>
  <dc:creator>Hana Třešková</dc:creator>
  <cp:lastModifiedBy>Hana Třešková</cp:lastModifiedBy>
  <cp:revision>59</cp:revision>
  <dcterms:created xsi:type="dcterms:W3CDTF">2016-04-22T09:57:10Z</dcterms:created>
  <dcterms:modified xsi:type="dcterms:W3CDTF">2016-04-25T12:19:42Z</dcterms:modified>
</cp:coreProperties>
</file>